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9" d="100"/>
          <a:sy n="49" d="100"/>
        </p:scale>
        <p:origin x="-1291"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A6B289B-E2A4-421D-ACFB-5702C55D3362}" type="datetimeFigureOut">
              <a:rPr lang="ar-IQ" smtClean="0"/>
              <a:t>27/03/1443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F55616F-0665-466B-8C04-D0D3F0BBD77E}" type="slidenum">
              <a:rPr lang="ar-IQ" smtClean="0"/>
              <a:t>‹#›</a:t>
            </a:fld>
            <a:endParaRPr lang="ar-IQ"/>
          </a:p>
        </p:txBody>
      </p:sp>
    </p:spTree>
    <p:extLst>
      <p:ext uri="{BB962C8B-B14F-4D97-AF65-F5344CB8AC3E}">
        <p14:creationId xmlns:p14="http://schemas.microsoft.com/office/powerpoint/2010/main" val="1989551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A6B289B-E2A4-421D-ACFB-5702C55D3362}" type="datetimeFigureOut">
              <a:rPr lang="ar-IQ" smtClean="0"/>
              <a:t>28/03/1443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F55616F-0665-466B-8C04-D0D3F0BBD77E}" type="slidenum">
              <a:rPr lang="ar-IQ" smtClean="0"/>
              <a:t>‹#›</a:t>
            </a:fld>
            <a:endParaRPr lang="ar-IQ"/>
          </a:p>
        </p:txBody>
      </p:sp>
    </p:spTree>
    <p:extLst>
      <p:ext uri="{BB962C8B-B14F-4D97-AF65-F5344CB8AC3E}">
        <p14:creationId xmlns:p14="http://schemas.microsoft.com/office/powerpoint/2010/main" val="2291243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A6B289B-E2A4-421D-ACFB-5702C55D3362}" type="datetimeFigureOut">
              <a:rPr lang="ar-IQ" smtClean="0"/>
              <a:t>28/03/1443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F55616F-0665-466B-8C04-D0D3F0BBD77E}" type="slidenum">
              <a:rPr lang="ar-IQ" smtClean="0"/>
              <a:t>‹#›</a:t>
            </a:fld>
            <a:endParaRPr lang="ar-IQ"/>
          </a:p>
        </p:txBody>
      </p:sp>
    </p:spTree>
    <p:extLst>
      <p:ext uri="{BB962C8B-B14F-4D97-AF65-F5344CB8AC3E}">
        <p14:creationId xmlns:p14="http://schemas.microsoft.com/office/powerpoint/2010/main" val="1365680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A6B289B-E2A4-421D-ACFB-5702C55D3362}" type="datetimeFigureOut">
              <a:rPr lang="ar-IQ" smtClean="0"/>
              <a:t>27/03/1443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F55616F-0665-466B-8C04-D0D3F0BBD77E}" type="slidenum">
              <a:rPr lang="ar-IQ" smtClean="0"/>
              <a:t>‹#›</a:t>
            </a:fld>
            <a:endParaRPr lang="ar-IQ"/>
          </a:p>
        </p:txBody>
      </p:sp>
    </p:spTree>
    <p:extLst>
      <p:ext uri="{BB962C8B-B14F-4D97-AF65-F5344CB8AC3E}">
        <p14:creationId xmlns:p14="http://schemas.microsoft.com/office/powerpoint/2010/main" val="1514360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6B289B-E2A4-421D-ACFB-5702C55D3362}" type="datetimeFigureOut">
              <a:rPr lang="ar-IQ" smtClean="0"/>
              <a:t>28/03/1443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F55616F-0665-466B-8C04-D0D3F0BBD77E}" type="slidenum">
              <a:rPr lang="ar-IQ" smtClean="0"/>
              <a:t>‹#›</a:t>
            </a:fld>
            <a:endParaRPr lang="ar-IQ"/>
          </a:p>
        </p:txBody>
      </p:sp>
    </p:spTree>
    <p:extLst>
      <p:ext uri="{BB962C8B-B14F-4D97-AF65-F5344CB8AC3E}">
        <p14:creationId xmlns:p14="http://schemas.microsoft.com/office/powerpoint/2010/main" val="248459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A6B289B-E2A4-421D-ACFB-5702C55D3362}" type="datetimeFigureOut">
              <a:rPr lang="ar-IQ" smtClean="0"/>
              <a:t>28/03/1443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F55616F-0665-466B-8C04-D0D3F0BBD77E}" type="slidenum">
              <a:rPr lang="ar-IQ" smtClean="0"/>
              <a:t>‹#›</a:t>
            </a:fld>
            <a:endParaRPr lang="ar-IQ"/>
          </a:p>
        </p:txBody>
      </p:sp>
    </p:spTree>
    <p:extLst>
      <p:ext uri="{BB962C8B-B14F-4D97-AF65-F5344CB8AC3E}">
        <p14:creationId xmlns:p14="http://schemas.microsoft.com/office/powerpoint/2010/main" val="3218398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A6B289B-E2A4-421D-ACFB-5702C55D3362}" type="datetimeFigureOut">
              <a:rPr lang="ar-IQ" smtClean="0"/>
              <a:t>28/03/1443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F55616F-0665-466B-8C04-D0D3F0BBD77E}" type="slidenum">
              <a:rPr lang="ar-IQ" smtClean="0"/>
              <a:t>‹#›</a:t>
            </a:fld>
            <a:endParaRPr lang="ar-IQ"/>
          </a:p>
        </p:txBody>
      </p:sp>
    </p:spTree>
    <p:extLst>
      <p:ext uri="{BB962C8B-B14F-4D97-AF65-F5344CB8AC3E}">
        <p14:creationId xmlns:p14="http://schemas.microsoft.com/office/powerpoint/2010/main" val="2106737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A6B289B-E2A4-421D-ACFB-5702C55D3362}" type="datetimeFigureOut">
              <a:rPr lang="ar-IQ" smtClean="0"/>
              <a:t>28/03/1443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F55616F-0665-466B-8C04-D0D3F0BBD77E}" type="slidenum">
              <a:rPr lang="ar-IQ" smtClean="0"/>
              <a:t>‹#›</a:t>
            </a:fld>
            <a:endParaRPr lang="ar-IQ"/>
          </a:p>
        </p:txBody>
      </p:sp>
    </p:spTree>
    <p:extLst>
      <p:ext uri="{BB962C8B-B14F-4D97-AF65-F5344CB8AC3E}">
        <p14:creationId xmlns:p14="http://schemas.microsoft.com/office/powerpoint/2010/main" val="2543664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6B289B-E2A4-421D-ACFB-5702C55D3362}" type="datetimeFigureOut">
              <a:rPr lang="ar-IQ" smtClean="0"/>
              <a:t>28/03/1443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F55616F-0665-466B-8C04-D0D3F0BBD77E}" type="slidenum">
              <a:rPr lang="ar-IQ" smtClean="0"/>
              <a:t>‹#›</a:t>
            </a:fld>
            <a:endParaRPr lang="ar-IQ"/>
          </a:p>
        </p:txBody>
      </p:sp>
    </p:spTree>
    <p:extLst>
      <p:ext uri="{BB962C8B-B14F-4D97-AF65-F5344CB8AC3E}">
        <p14:creationId xmlns:p14="http://schemas.microsoft.com/office/powerpoint/2010/main" val="51769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6B289B-E2A4-421D-ACFB-5702C55D3362}" type="datetimeFigureOut">
              <a:rPr lang="ar-IQ" smtClean="0"/>
              <a:t>28/03/1443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F55616F-0665-466B-8C04-D0D3F0BBD77E}" type="slidenum">
              <a:rPr lang="ar-IQ" smtClean="0"/>
              <a:t>‹#›</a:t>
            </a:fld>
            <a:endParaRPr lang="ar-IQ"/>
          </a:p>
        </p:txBody>
      </p:sp>
    </p:spTree>
    <p:extLst>
      <p:ext uri="{BB962C8B-B14F-4D97-AF65-F5344CB8AC3E}">
        <p14:creationId xmlns:p14="http://schemas.microsoft.com/office/powerpoint/2010/main" val="342469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6B289B-E2A4-421D-ACFB-5702C55D3362}" type="datetimeFigureOut">
              <a:rPr lang="ar-IQ" smtClean="0"/>
              <a:t>28/03/1443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F55616F-0665-466B-8C04-D0D3F0BBD77E}" type="slidenum">
              <a:rPr lang="ar-IQ" smtClean="0"/>
              <a:t>‹#›</a:t>
            </a:fld>
            <a:endParaRPr lang="ar-IQ"/>
          </a:p>
        </p:txBody>
      </p:sp>
    </p:spTree>
    <p:extLst>
      <p:ext uri="{BB962C8B-B14F-4D97-AF65-F5344CB8AC3E}">
        <p14:creationId xmlns:p14="http://schemas.microsoft.com/office/powerpoint/2010/main" val="264029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A6B289B-E2A4-421D-ACFB-5702C55D3362}" type="datetimeFigureOut">
              <a:rPr lang="ar-IQ" smtClean="0"/>
              <a:t>27/03/1443</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F55616F-0665-466B-8C04-D0D3F0BBD77E}" type="slidenum">
              <a:rPr lang="ar-IQ" smtClean="0"/>
              <a:t>‹#›</a:t>
            </a:fld>
            <a:endParaRPr lang="ar-IQ"/>
          </a:p>
        </p:txBody>
      </p:sp>
    </p:spTree>
    <p:extLst>
      <p:ext uri="{BB962C8B-B14F-4D97-AF65-F5344CB8AC3E}">
        <p14:creationId xmlns:p14="http://schemas.microsoft.com/office/powerpoint/2010/main" val="2574832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درجة الحرارة </a:t>
            </a:r>
            <a:endParaRPr lang="ar-IQ" dirty="0"/>
          </a:p>
        </p:txBody>
      </p:sp>
      <p:sp>
        <p:nvSpPr>
          <p:cNvPr id="3" name="Subtitle 2"/>
          <p:cNvSpPr>
            <a:spLocks noGrp="1"/>
          </p:cNvSpPr>
          <p:nvPr>
            <p:ph type="subTitle" idx="1"/>
          </p:nvPr>
        </p:nvSpPr>
        <p:spPr/>
        <p:txBody>
          <a:bodyPr/>
          <a:lstStyle/>
          <a:p>
            <a:r>
              <a:rPr lang="ar-IQ" dirty="0" smtClean="0"/>
              <a:t>المحاضرة الثانية </a:t>
            </a:r>
            <a:endParaRPr lang="ar-IQ" dirty="0"/>
          </a:p>
        </p:txBody>
      </p:sp>
    </p:spTree>
    <p:extLst>
      <p:ext uri="{BB962C8B-B14F-4D97-AF65-F5344CB8AC3E}">
        <p14:creationId xmlns:p14="http://schemas.microsoft.com/office/powerpoint/2010/main" val="1337284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ب- جهاز قياس درجة حرارة الهواء</a:t>
            </a:r>
            <a:endParaRPr lang="ar-IQ" dirty="0"/>
          </a:p>
        </p:txBody>
      </p:sp>
      <p:sp>
        <p:nvSpPr>
          <p:cNvPr id="3" name="Content Placeholder 2"/>
          <p:cNvSpPr>
            <a:spLocks noGrp="1"/>
          </p:cNvSpPr>
          <p:nvPr>
            <p:ph idx="1"/>
          </p:nvPr>
        </p:nvSpPr>
        <p:spPr/>
        <p:txBody>
          <a:bodyPr/>
          <a:lstStyle/>
          <a:p>
            <a:pPr marL="0" indent="0">
              <a:buNone/>
            </a:pPr>
            <a:r>
              <a:rPr lang="ar-IQ" dirty="0" smtClean="0"/>
              <a:t>يستخدم هذا الجهاز لقياس درجة حرارة الهواء ويسمى </a:t>
            </a:r>
            <a:r>
              <a:rPr lang="en-US" dirty="0" smtClean="0"/>
              <a:t>Thermograph </a:t>
            </a:r>
            <a:r>
              <a:rPr lang="ar-IQ" dirty="0" smtClean="0"/>
              <a:t> وهو عبارة عن جهاز يرسم خط سير الحرارة على ورقة مقسمة الى ايام وساعات ,ويتركب من اسطوانة معدنية تثبت عليها الورقة المقسمة الى ايام وساعات وتدور هذه الاسطوانة بواسطة ساعة امام سن ريشة مثبث امام ذراع يتصل من الناحية الاخرى بقطعة معدنية تتمدد عند ارتفاع درجة الحرارة وتنكمش عند انخفاضها ويتحرك تبعاً لذلك الذراع ويسجل سن الريشة حركته على الورقة البيانية وعادةً ما يترك الجهاز في الحقل مدة 5 الى 6 ايام .</a:t>
            </a:r>
            <a:endParaRPr lang="ar-IQ" dirty="0"/>
          </a:p>
        </p:txBody>
      </p:sp>
    </p:spTree>
    <p:extLst>
      <p:ext uri="{BB962C8B-B14F-4D97-AF65-F5344CB8AC3E}">
        <p14:creationId xmlns:p14="http://schemas.microsoft.com/office/powerpoint/2010/main" val="2178802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6096000"/>
          </a:xfrm>
        </p:spPr>
        <p:txBody>
          <a:bodyPr/>
          <a:lstStyle/>
          <a:p>
            <a:pPr marL="0" indent="0">
              <a:buNone/>
            </a:pPr>
            <a:r>
              <a:rPr lang="ar-IQ" dirty="0" smtClean="0"/>
              <a:t> </a:t>
            </a:r>
          </a:p>
          <a:p>
            <a:pPr marL="0" indent="0">
              <a:buNone/>
            </a:pPr>
            <a:endParaRPr lang="ar-IQ" dirty="0"/>
          </a:p>
          <a:p>
            <a:pPr marL="0" indent="0">
              <a:buNone/>
            </a:pPr>
            <a:r>
              <a:rPr lang="ar-IQ" dirty="0" smtClean="0"/>
              <a:t>ج – جهاز قياس درجة حرارة التربة </a:t>
            </a:r>
          </a:p>
          <a:p>
            <a:pPr marL="0" indent="0">
              <a:buNone/>
            </a:pPr>
            <a:r>
              <a:rPr lang="ar-IQ" dirty="0" smtClean="0"/>
              <a:t>نفس الجهاز السابق لكن القطعة المعدنية الحساسة للحرارة تكون متصلة باقطاب توضع في التربة وتتحس هذه الاقطاب للحرارة فتتحرك القطعة المعدنية وذه الحركة تسجل على الورقة البيانية .</a:t>
            </a:r>
            <a:endParaRPr lang="ar-IQ" dirty="0"/>
          </a:p>
        </p:txBody>
      </p:sp>
    </p:spTree>
    <p:extLst>
      <p:ext uri="{BB962C8B-B14F-4D97-AF65-F5344CB8AC3E}">
        <p14:creationId xmlns:p14="http://schemas.microsoft.com/office/powerpoint/2010/main" val="23501214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ar-IQ" dirty="0" smtClean="0"/>
              <a:t>المحرار الزئبقي الاعتيادي</a:t>
            </a:r>
            <a:endParaRPr lang="ar-IQ"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760" y="1447800"/>
            <a:ext cx="8549640" cy="5181600"/>
          </a:xfrm>
        </p:spPr>
      </p:pic>
    </p:spTree>
    <p:extLst>
      <p:ext uri="{BB962C8B-B14F-4D97-AF65-F5344CB8AC3E}">
        <p14:creationId xmlns:p14="http://schemas.microsoft.com/office/powerpoint/2010/main" val="3727287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المحرار ذو النهاية العظمى</a:t>
            </a:r>
            <a:endParaRPr lang="ar-IQ"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295400"/>
            <a:ext cx="8763000" cy="5257800"/>
          </a:xfrm>
        </p:spPr>
      </p:pic>
    </p:spTree>
    <p:extLst>
      <p:ext uri="{BB962C8B-B14F-4D97-AF65-F5344CB8AC3E}">
        <p14:creationId xmlns:p14="http://schemas.microsoft.com/office/powerpoint/2010/main" val="3156270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المحرار ذو النهاية الصغرى</a:t>
            </a:r>
            <a:endParaRPr lang="ar-IQ"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1295400"/>
            <a:ext cx="8534400" cy="5257800"/>
          </a:xfrm>
        </p:spPr>
      </p:pic>
    </p:spTree>
    <p:extLst>
      <p:ext uri="{BB962C8B-B14F-4D97-AF65-F5344CB8AC3E}">
        <p14:creationId xmlns:p14="http://schemas.microsoft.com/office/powerpoint/2010/main" val="2959526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محرار قياس درجة حرارة التربة </a:t>
            </a:r>
            <a:endParaRPr lang="ar-IQ"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8600" y="1371600"/>
            <a:ext cx="8763000" cy="5181600"/>
          </a:xfrm>
        </p:spPr>
      </p:pic>
    </p:spTree>
    <p:extLst>
      <p:ext uri="{BB962C8B-B14F-4D97-AF65-F5344CB8AC3E}">
        <p14:creationId xmlns:p14="http://schemas.microsoft.com/office/powerpoint/2010/main" val="2796468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مخطط ل </a:t>
            </a:r>
            <a:r>
              <a:rPr lang="en-US" dirty="0" smtClean="0"/>
              <a:t>Thermograph</a:t>
            </a:r>
            <a:endParaRPr lang="ar-IQ"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524000"/>
            <a:ext cx="8686799" cy="5105400"/>
          </a:xfrm>
        </p:spPr>
      </p:pic>
    </p:spTree>
    <p:extLst>
      <p:ext uri="{BB962C8B-B14F-4D97-AF65-F5344CB8AC3E}">
        <p14:creationId xmlns:p14="http://schemas.microsoft.com/office/powerpoint/2010/main" val="20743106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Thermograph</a:t>
            </a:r>
            <a:endParaRPr lang="ar-IQ"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295400"/>
            <a:ext cx="8458200" cy="4952999"/>
          </a:xfrm>
        </p:spPr>
      </p:pic>
    </p:spTree>
    <p:extLst>
      <p:ext uri="{BB962C8B-B14F-4D97-AF65-F5344CB8AC3E}">
        <p14:creationId xmlns:p14="http://schemas.microsoft.com/office/powerpoint/2010/main" val="26312196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a:t>
            </a:r>
            <a:r>
              <a:rPr lang="en-US" dirty="0" smtClean="0"/>
              <a:t>Thermograph</a:t>
            </a:r>
            <a:endParaRPr lang="ar-IQ"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1295400"/>
            <a:ext cx="8610600" cy="5257800"/>
          </a:xfrm>
        </p:spPr>
      </p:pic>
    </p:spTree>
    <p:extLst>
      <p:ext uri="{BB962C8B-B14F-4D97-AF65-F5344CB8AC3E}">
        <p14:creationId xmlns:p14="http://schemas.microsoft.com/office/powerpoint/2010/main" val="2042674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درجة الحرارة </a:t>
            </a:r>
            <a:endParaRPr lang="ar-IQ" dirty="0"/>
          </a:p>
        </p:txBody>
      </p:sp>
      <p:sp>
        <p:nvSpPr>
          <p:cNvPr id="3" name="Content Placeholder 2"/>
          <p:cNvSpPr>
            <a:spLocks noGrp="1"/>
          </p:cNvSpPr>
          <p:nvPr>
            <p:ph idx="1"/>
          </p:nvPr>
        </p:nvSpPr>
        <p:spPr/>
        <p:txBody>
          <a:bodyPr/>
          <a:lstStyle/>
          <a:p>
            <a:r>
              <a:rPr lang="ar-IQ" dirty="0" smtClean="0"/>
              <a:t>تتأثر معظم العمليات الحيوية التي تجري في النبات بشكل او باخر بدرجة الحرارة فكل عمليات التحول الغذائي الكيميائي وكثير من العمليات الحيوية الطبيعية وبناء الجدران الخلوية لاتحدث بشكل مناسب الا بتوفر درجات الحرارة الملائمة .</a:t>
            </a:r>
          </a:p>
          <a:p>
            <a:r>
              <a:rPr lang="ar-IQ" dirty="0" smtClean="0"/>
              <a:t>تاثيرات درجة الحرارة على النبات</a:t>
            </a:r>
          </a:p>
          <a:p>
            <a:r>
              <a:rPr lang="ar-IQ" dirty="0" smtClean="0"/>
              <a:t>1-التنفس  2- النتح   3- الانبات  4- التكاثر  5- النمو </a:t>
            </a:r>
            <a:endParaRPr lang="ar-IQ" dirty="0"/>
          </a:p>
        </p:txBody>
      </p:sp>
    </p:spTree>
    <p:extLst>
      <p:ext uri="{BB962C8B-B14F-4D97-AF65-F5344CB8AC3E}">
        <p14:creationId xmlns:p14="http://schemas.microsoft.com/office/powerpoint/2010/main" val="3252084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mtClean="0"/>
              <a:t>الدرجات الحرارية </a:t>
            </a:r>
            <a:r>
              <a:rPr lang="ar-IQ" dirty="0" smtClean="0"/>
              <a:t>التي تؤثر على نمو النبات</a:t>
            </a:r>
            <a:endParaRPr lang="ar-IQ" dirty="0"/>
          </a:p>
        </p:txBody>
      </p:sp>
      <p:sp>
        <p:nvSpPr>
          <p:cNvPr id="3" name="Content Placeholder 2"/>
          <p:cNvSpPr>
            <a:spLocks noGrp="1"/>
          </p:cNvSpPr>
          <p:nvPr>
            <p:ph idx="1"/>
          </p:nvPr>
        </p:nvSpPr>
        <p:spPr/>
        <p:txBody>
          <a:bodyPr/>
          <a:lstStyle/>
          <a:p>
            <a:pPr marL="0" indent="0">
              <a:buNone/>
            </a:pPr>
            <a:r>
              <a:rPr lang="ar-IQ" dirty="0" smtClean="0"/>
              <a:t>1- درجة الحرارة العظمى</a:t>
            </a:r>
          </a:p>
          <a:p>
            <a:pPr marL="0" indent="0">
              <a:buNone/>
            </a:pPr>
            <a:r>
              <a:rPr lang="ar-IQ" dirty="0" smtClean="0"/>
              <a:t>وهي اعلى درجة حرارية يمكن للنبات ان يتحملها دون حدوث ضرر له.</a:t>
            </a:r>
          </a:p>
          <a:p>
            <a:pPr marL="0" indent="0">
              <a:buNone/>
            </a:pPr>
            <a:r>
              <a:rPr lang="ar-IQ" dirty="0" smtClean="0"/>
              <a:t>2- درجة الحرارة الصغرى </a:t>
            </a:r>
          </a:p>
          <a:p>
            <a:pPr marL="0" indent="0">
              <a:buNone/>
            </a:pPr>
            <a:r>
              <a:rPr lang="ar-IQ" dirty="0" smtClean="0"/>
              <a:t>وهي اقل درجة حرارية يمكن للنبات ان يستمر عندها بفعاليته الحيوية</a:t>
            </a:r>
          </a:p>
          <a:p>
            <a:pPr marL="0" indent="0">
              <a:buNone/>
            </a:pPr>
            <a:r>
              <a:rPr lang="ar-IQ" dirty="0" smtClean="0"/>
              <a:t>3- درجة الحرارة المثلى – وهي الدرجة الحرارية التي يقوم عندها النبات بفعالياته الحيوية على افضل ما يمكن.</a:t>
            </a:r>
            <a:endParaRPr lang="ar-IQ" dirty="0"/>
          </a:p>
        </p:txBody>
      </p:sp>
    </p:spTree>
    <p:extLst>
      <p:ext uri="{BB962C8B-B14F-4D97-AF65-F5344CB8AC3E}">
        <p14:creationId xmlns:p14="http://schemas.microsoft.com/office/powerpoint/2010/main" val="554296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الانظمة المستخدمة في حساب درجة الحرارة </a:t>
            </a:r>
            <a:endParaRPr lang="ar-IQ" dirty="0"/>
          </a:p>
        </p:txBody>
      </p:sp>
      <p:sp>
        <p:nvSpPr>
          <p:cNvPr id="3" name="Content Placeholder 2"/>
          <p:cNvSpPr>
            <a:spLocks noGrp="1"/>
          </p:cNvSpPr>
          <p:nvPr>
            <p:ph idx="1"/>
          </p:nvPr>
        </p:nvSpPr>
        <p:spPr/>
        <p:txBody>
          <a:bodyPr/>
          <a:lstStyle/>
          <a:p>
            <a:pPr marL="0" indent="0">
              <a:buNone/>
            </a:pPr>
            <a:r>
              <a:rPr lang="ar-IQ" dirty="0" smtClean="0"/>
              <a:t>ا-النظام المئوي: ويرمز له بالرمز (</a:t>
            </a:r>
            <a:r>
              <a:rPr lang="en-US" dirty="0" smtClean="0"/>
              <a:t>C</a:t>
            </a:r>
            <a:r>
              <a:rPr lang="ar-IQ" dirty="0" smtClean="0"/>
              <a:t>) وعلى اساسه تكون درجة غليان الماء النقي 100 م ودرجة الانجماد 0 م وتقسم المسافة بينهما الى 100 درجة .</a:t>
            </a:r>
          </a:p>
          <a:p>
            <a:pPr marL="0" indent="0">
              <a:buNone/>
            </a:pPr>
            <a:endParaRPr lang="ar-IQ" dirty="0" smtClean="0"/>
          </a:p>
          <a:p>
            <a:pPr marL="0" indent="0">
              <a:buNone/>
            </a:pPr>
            <a:r>
              <a:rPr lang="ar-IQ" dirty="0" smtClean="0"/>
              <a:t>ب- النظام الفهرنهايتي:ويرمز له بالرمز (</a:t>
            </a:r>
            <a:r>
              <a:rPr lang="en-US" dirty="0" smtClean="0"/>
              <a:t>F</a:t>
            </a:r>
            <a:r>
              <a:rPr lang="ar-IQ" dirty="0" smtClean="0"/>
              <a:t>)</a:t>
            </a:r>
            <a:r>
              <a:rPr lang="ar-IQ" dirty="0" smtClean="0"/>
              <a:t> وعلى اساسه تكون درجة غليان الماء النقي 212 ف ودرجة الانجماد 32 ف وتقسم المسافة بينهما الى 180درجة .</a:t>
            </a:r>
          </a:p>
          <a:p>
            <a:pPr marL="0" indent="0">
              <a:buNone/>
            </a:pPr>
            <a:endParaRPr lang="ar-IQ" dirty="0"/>
          </a:p>
        </p:txBody>
      </p:sp>
    </p:spTree>
    <p:extLst>
      <p:ext uri="{BB962C8B-B14F-4D97-AF65-F5344CB8AC3E}">
        <p14:creationId xmlns:p14="http://schemas.microsoft.com/office/powerpoint/2010/main" val="2982658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096000"/>
          </a:xfrm>
        </p:spPr>
        <p:txBody>
          <a:bodyPr/>
          <a:lstStyle/>
          <a:p>
            <a:pPr marL="0" indent="0">
              <a:buNone/>
            </a:pPr>
            <a:r>
              <a:rPr lang="ar-IQ" dirty="0" smtClean="0"/>
              <a:t>عند التحويل من النظام المئوي الى الفهرنهايتي نستخدم المعادلة  التالية :</a:t>
            </a:r>
          </a:p>
          <a:p>
            <a:pPr marL="0" indent="0">
              <a:buNone/>
            </a:pPr>
            <a:endParaRPr lang="ar-IQ" dirty="0"/>
          </a:p>
          <a:p>
            <a:pPr marL="0" indent="0">
              <a:buNone/>
            </a:pPr>
            <a:r>
              <a:rPr lang="ar-IQ" sz="4000" dirty="0" smtClean="0"/>
              <a:t>ف =( 5/9*م )+32</a:t>
            </a:r>
          </a:p>
          <a:p>
            <a:pPr marL="0" indent="0">
              <a:buNone/>
            </a:pPr>
            <a:endParaRPr lang="ar-IQ" sz="4000" dirty="0"/>
          </a:p>
          <a:p>
            <a:pPr marL="0" indent="0">
              <a:buNone/>
            </a:pPr>
            <a:r>
              <a:rPr lang="ar-IQ" sz="4000" dirty="0" smtClean="0"/>
              <a:t>عند التحويل من النظام الفهرنهايتي الى المئوي نستخدم المعادلة  التالية :</a:t>
            </a:r>
          </a:p>
          <a:p>
            <a:pPr marL="0" indent="0">
              <a:buNone/>
            </a:pPr>
            <a:r>
              <a:rPr lang="ar-IQ" sz="4000" dirty="0" smtClean="0"/>
              <a:t>م= 9/5 (ف-32)</a:t>
            </a:r>
          </a:p>
          <a:p>
            <a:pPr marL="0" indent="0">
              <a:buNone/>
            </a:pPr>
            <a:endParaRPr lang="ar-IQ" sz="4000" dirty="0"/>
          </a:p>
          <a:p>
            <a:pPr marL="0" indent="0">
              <a:buNone/>
            </a:pPr>
            <a:endParaRPr lang="ar-IQ" sz="4000" dirty="0"/>
          </a:p>
        </p:txBody>
      </p:sp>
    </p:spTree>
    <p:extLst>
      <p:ext uri="{BB962C8B-B14F-4D97-AF65-F5344CB8AC3E}">
        <p14:creationId xmlns:p14="http://schemas.microsoft.com/office/powerpoint/2010/main" val="2710665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ar-IQ" dirty="0" smtClean="0"/>
              <a:t> </a:t>
            </a:r>
          </a:p>
          <a:p>
            <a:pPr marL="0" indent="0">
              <a:buNone/>
            </a:pPr>
            <a:r>
              <a:rPr lang="ar-IQ" dirty="0" smtClean="0"/>
              <a:t>مثال / اذ كانت درجة الحرارة المئوية 25 م ما مقدارها بالنظام الفهرنهايتي ؟</a:t>
            </a:r>
          </a:p>
          <a:p>
            <a:pPr marL="0" indent="0">
              <a:buNone/>
            </a:pPr>
            <a:endParaRPr lang="ar-IQ" dirty="0"/>
          </a:p>
          <a:p>
            <a:pPr marL="0" indent="0">
              <a:buNone/>
            </a:pPr>
            <a:r>
              <a:rPr lang="ar-IQ" dirty="0" smtClean="0"/>
              <a:t>الجواب : </a:t>
            </a:r>
          </a:p>
          <a:p>
            <a:pPr marL="0" indent="0">
              <a:buNone/>
            </a:pPr>
            <a:r>
              <a:rPr lang="ar-IQ" dirty="0" smtClean="0"/>
              <a:t>ف = (1.8*25)+32= 77 ف</a:t>
            </a:r>
            <a:endParaRPr lang="ar-IQ" dirty="0"/>
          </a:p>
        </p:txBody>
      </p:sp>
    </p:spTree>
    <p:extLst>
      <p:ext uri="{BB962C8B-B14F-4D97-AF65-F5344CB8AC3E}">
        <p14:creationId xmlns:p14="http://schemas.microsoft.com/office/powerpoint/2010/main" val="2095559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الاجهزة المستخدمة في قياس درجة الحرارة</a:t>
            </a:r>
            <a:endParaRPr lang="ar-IQ" dirty="0"/>
          </a:p>
        </p:txBody>
      </p:sp>
      <p:sp>
        <p:nvSpPr>
          <p:cNvPr id="3" name="Content Placeholder 2"/>
          <p:cNvSpPr>
            <a:spLocks noGrp="1"/>
          </p:cNvSpPr>
          <p:nvPr>
            <p:ph idx="1"/>
          </p:nvPr>
        </p:nvSpPr>
        <p:spPr/>
        <p:txBody>
          <a:bodyPr>
            <a:normAutofit lnSpcReduction="10000"/>
          </a:bodyPr>
          <a:lstStyle/>
          <a:p>
            <a:pPr marL="514350" indent="-514350">
              <a:buAutoNum type="arabic1Minus"/>
            </a:pPr>
            <a:r>
              <a:rPr lang="ar-IQ" dirty="0" smtClean="0"/>
              <a:t>المحارير : وهي اجهزة تتكون من مستودع مملوء بالزئبق ويتمدد هذا الزئبق في انبوبة مفرغة من الهواء ومدرجة الى ارقام , ارتفاع الزئبق يمثل درجة الحرارة . وهوعلى عدة انواع :</a:t>
            </a:r>
          </a:p>
          <a:p>
            <a:pPr marL="0" indent="0">
              <a:buNone/>
            </a:pPr>
            <a:r>
              <a:rPr lang="ar-IQ" dirty="0" smtClean="0"/>
              <a:t>1- المحرار الزئبقي الاعتيادي </a:t>
            </a:r>
          </a:p>
          <a:p>
            <a:pPr marL="0" indent="0">
              <a:buNone/>
            </a:pPr>
            <a:r>
              <a:rPr lang="ar-IQ" dirty="0" smtClean="0"/>
              <a:t>2- المحرار ذو النهاية العظمى : وهو يقيس اعلى درجة حرارة وصلت خلال اليوم والذي يحدث ان الزئبق يتمدد في الانبوبة دون ان يتمكن من الرجوع الى المستودع بسبب وجود مضيق يعمل مثل الصمام.  </a:t>
            </a:r>
            <a:endParaRPr lang="ar-IQ" dirty="0"/>
          </a:p>
        </p:txBody>
      </p:sp>
    </p:spTree>
    <p:extLst>
      <p:ext uri="{BB962C8B-B14F-4D97-AF65-F5344CB8AC3E}">
        <p14:creationId xmlns:p14="http://schemas.microsoft.com/office/powerpoint/2010/main" val="4050950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172200"/>
          </a:xfrm>
        </p:spPr>
        <p:txBody>
          <a:bodyPr/>
          <a:lstStyle/>
          <a:p>
            <a:pPr marL="0" indent="0">
              <a:buNone/>
            </a:pPr>
            <a:r>
              <a:rPr lang="ar-IQ" dirty="0" smtClean="0"/>
              <a:t>3- محرار ذو النهاية الصغرى : وفيه يستخدم الزئبق الكحول بدلاً من الزئبق وهو يقيس ادنى درجة حرارة اثناء اليوم وذلك عن طريق دليل دقيق من الزجاج يستطيع الكحول ان يحركه عندما تنخفض درجة الحرارة وعندما ترتفع درجة الحرارة لايتحرك لذلك يبقى ثابتاً امام ادنى درجة حرارة .</a:t>
            </a:r>
          </a:p>
          <a:p>
            <a:pPr marL="0" indent="0">
              <a:buNone/>
            </a:pPr>
            <a:endParaRPr lang="ar-IQ" dirty="0" smtClean="0"/>
          </a:p>
          <a:p>
            <a:pPr marL="0" indent="0">
              <a:buNone/>
            </a:pPr>
            <a:r>
              <a:rPr lang="ar-IQ" dirty="0" smtClean="0"/>
              <a:t>يستخدم الكحول في هذه المحارير لان درجة انجماده اقل من درجة انجماد الزئبق حيث ان ان الكجول درجة انجماده تصل الى -100  م درجة بينما الزئبق -39 م والكحول المستخدم عادةً هو الاثلين او البنتان. </a:t>
            </a:r>
            <a:endParaRPr lang="ar-IQ" dirty="0"/>
          </a:p>
        </p:txBody>
      </p:sp>
    </p:spTree>
    <p:extLst>
      <p:ext uri="{BB962C8B-B14F-4D97-AF65-F5344CB8AC3E}">
        <p14:creationId xmlns:p14="http://schemas.microsoft.com/office/powerpoint/2010/main" val="497257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lstStyle/>
          <a:p>
            <a:pPr marL="0" indent="0">
              <a:buNone/>
            </a:pPr>
            <a:r>
              <a:rPr lang="ar-IQ" dirty="0" smtClean="0"/>
              <a:t>4- مقياس درجة حرارة التربة : ويكون على شكل حرف (</a:t>
            </a:r>
            <a:r>
              <a:rPr lang="en-US" dirty="0" smtClean="0"/>
              <a:t>L</a:t>
            </a:r>
            <a:r>
              <a:rPr lang="ar-IQ" dirty="0" smtClean="0"/>
              <a:t>).</a:t>
            </a:r>
          </a:p>
          <a:p>
            <a:pPr marL="0" indent="0">
              <a:buNone/>
            </a:pPr>
            <a:r>
              <a:rPr lang="ar-IQ" dirty="0" smtClean="0"/>
              <a:t>ويحتوي على الزئبق في طرف والطرف الاخر يكون مدرج ويغرس الطرف الحاوي على الزئبق في التربة وتعطى القراءة في الطرف الاخر ويكون على شكل احجام مختلفة منها 5 سم او 10 سم او 20 سم او 30 سم .</a:t>
            </a:r>
          </a:p>
          <a:p>
            <a:pPr marL="0" indent="0">
              <a:buNone/>
            </a:pPr>
            <a:r>
              <a:rPr lang="ar-IQ" dirty="0" smtClean="0"/>
              <a:t>5- محرار قياس درجة حرارة التربة على عمق 60 سم .</a:t>
            </a:r>
          </a:p>
          <a:p>
            <a:pPr marL="0" indent="0">
              <a:buNone/>
            </a:pPr>
            <a:r>
              <a:rPr lang="ar-IQ" dirty="0" smtClean="0"/>
              <a:t>يستخدم هذا المحرار لقياس درجة حرارة التربة ويكون عبارة عن انبوبة معدنية يكون بداخلها المحرار الذي يحسس درجة حرارة التربة </a:t>
            </a:r>
            <a:endParaRPr lang="ar-IQ" dirty="0"/>
          </a:p>
        </p:txBody>
      </p:sp>
    </p:spTree>
    <p:extLst>
      <p:ext uri="{BB962C8B-B14F-4D97-AF65-F5344CB8AC3E}">
        <p14:creationId xmlns:p14="http://schemas.microsoft.com/office/powerpoint/2010/main" val="3341358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638</TotalTime>
  <Words>626</Words>
  <Application>Microsoft Office PowerPoint</Application>
  <PresentationFormat>On-screen Show (4:3)</PresentationFormat>
  <Paragraphs>51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درجة الحرارة </vt:lpstr>
      <vt:lpstr>درجة الحرارة </vt:lpstr>
      <vt:lpstr>الدرجات الحرارية التي تؤثر على نمو النبات</vt:lpstr>
      <vt:lpstr>الانظمة المستخدمة في حساب درجة الحرارة </vt:lpstr>
      <vt:lpstr>PowerPoint Presentation</vt:lpstr>
      <vt:lpstr>PowerPoint Presentation</vt:lpstr>
      <vt:lpstr>الاجهزة المستخدمة في قياس درجة الحرارة</vt:lpstr>
      <vt:lpstr>PowerPoint Presentation</vt:lpstr>
      <vt:lpstr>PowerPoint Presentation</vt:lpstr>
      <vt:lpstr>ب- جهاز قياس درجة حرارة الهواء</vt:lpstr>
      <vt:lpstr>PowerPoint Presentation</vt:lpstr>
      <vt:lpstr>المحرار الزئبقي الاعتيادي</vt:lpstr>
      <vt:lpstr>المحرار ذو النهاية العظمى</vt:lpstr>
      <vt:lpstr>المحرار ذو النهاية الصغرى</vt:lpstr>
      <vt:lpstr>محرار قياس درجة حرارة التربة </vt:lpstr>
      <vt:lpstr>مخطط ل Thermograph</vt:lpstr>
      <vt:lpstr>Thermograph</vt:lpstr>
      <vt:lpstr>Soil Thermograph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درجة الحرارة</dc:title>
  <dc:creator>ali alasady</dc:creator>
  <cp:lastModifiedBy>ali alasady</cp:lastModifiedBy>
  <cp:revision>18</cp:revision>
  <dcterms:created xsi:type="dcterms:W3CDTF">2021-11-02T20:58:55Z</dcterms:created>
  <dcterms:modified xsi:type="dcterms:W3CDTF">2021-11-03T07:37:52Z</dcterms:modified>
</cp:coreProperties>
</file>